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5" r:id="rId4"/>
    <p:sldId id="259" r:id="rId5"/>
    <p:sldId id="260" r:id="rId6"/>
    <p:sldId id="261" r:id="rId7"/>
    <p:sldId id="266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7480"/>
    <a:srgbClr val="733E1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095F1-5624-47CB-A4C4-8DC8959F7471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7299-A62D-45C4-A3A9-31447978F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095F1-5624-47CB-A4C4-8DC8959F7471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7299-A62D-45C4-A3A9-31447978F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095F1-5624-47CB-A4C4-8DC8959F7471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7299-A62D-45C4-A3A9-31447978F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095F1-5624-47CB-A4C4-8DC8959F7471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7299-A62D-45C4-A3A9-31447978F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095F1-5624-47CB-A4C4-8DC8959F7471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7299-A62D-45C4-A3A9-31447978F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095F1-5624-47CB-A4C4-8DC8959F7471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7299-A62D-45C4-A3A9-31447978F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095F1-5624-47CB-A4C4-8DC8959F7471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7299-A62D-45C4-A3A9-31447978F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095F1-5624-47CB-A4C4-8DC8959F7471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8D7299-A62D-45C4-A3A9-31447978F2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095F1-5624-47CB-A4C4-8DC8959F7471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7299-A62D-45C4-A3A9-31447978F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095F1-5624-47CB-A4C4-8DC8959F7471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78D7299-A62D-45C4-A3A9-31447978F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C9095F1-5624-47CB-A4C4-8DC8959F7471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7299-A62D-45C4-A3A9-31447978F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C9095F1-5624-47CB-A4C4-8DC8959F7471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78D7299-A62D-45C4-A3A9-31447978F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eb.mit.edu/newsoffice/2007/wireless-0607.html" TargetMode="External"/><Relationship Id="rId7" Type="http://schemas.openxmlformats.org/officeDocument/2006/relationships/hyperlink" Target="http://en.wikipedia.org/wiki/Wireless_sensor_network" TargetMode="External"/><Relationship Id="rId2" Type="http://schemas.openxmlformats.org/officeDocument/2006/relationships/hyperlink" Target="http://www.sciencedaily.com/releases/2007/06/070607171130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logs.pcworld.com/staffblog/archives/004605.html" TargetMode="External"/><Relationship Id="rId5" Type="http://schemas.openxmlformats.org/officeDocument/2006/relationships/hyperlink" Target="http://arri.uta.edu/acs/networks/WirelessSensorNetChap04.pdf" TargetMode="External"/><Relationship Id="rId4" Type="http://schemas.openxmlformats.org/officeDocument/2006/relationships/hyperlink" Target="http://www.sciencemag.org/cgi/rapidpdf/317/5834/83.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Critical Site Security</a:t>
            </a:r>
            <a:br>
              <a:rPr lang="en-US" dirty="0" smtClean="0"/>
            </a:br>
            <a:r>
              <a:rPr lang="en-US" dirty="0" smtClean="0"/>
              <a:t>Through Wireless Sensors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Braden Anderson</a:t>
            </a:r>
          </a:p>
          <a:p>
            <a:r>
              <a:rPr lang="en-US" dirty="0" smtClean="0"/>
              <a:t>CS 526 Spring </a:t>
            </a:r>
            <a:r>
              <a:rPr lang="en-US" dirty="0" smtClean="0"/>
              <a:t>2010</a:t>
            </a:r>
          </a:p>
          <a:p>
            <a:r>
              <a:rPr lang="en-US" dirty="0" smtClean="0"/>
              <a:t>05 May 2010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Sensors</a:t>
            </a:r>
          </a:p>
          <a:p>
            <a:r>
              <a:rPr lang="en-US" dirty="0" smtClean="0"/>
              <a:t>Deployment Methods</a:t>
            </a:r>
          </a:p>
          <a:p>
            <a:r>
              <a:rPr lang="en-US" dirty="0" smtClean="0"/>
              <a:t>Data Transport</a:t>
            </a:r>
          </a:p>
          <a:p>
            <a:r>
              <a:rPr lang="en-US" dirty="0" smtClean="0"/>
              <a:t>Common Difficulties</a:t>
            </a:r>
          </a:p>
          <a:p>
            <a:r>
              <a:rPr lang="en-US" dirty="0" smtClean="0"/>
              <a:t>Lifecycle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Sensors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Proximity</a:t>
            </a:r>
          </a:p>
          <a:p>
            <a:r>
              <a:rPr lang="en-US" dirty="0" smtClean="0"/>
              <a:t>Audio</a:t>
            </a:r>
          </a:p>
          <a:p>
            <a:r>
              <a:rPr lang="en-US" dirty="0" smtClean="0"/>
              <a:t>Video</a:t>
            </a:r>
          </a:p>
          <a:p>
            <a:r>
              <a:rPr lang="en-US" dirty="0" smtClean="0"/>
              <a:t>Temperature</a:t>
            </a:r>
          </a:p>
          <a:p>
            <a:r>
              <a:rPr lang="en-US" dirty="0" smtClean="0"/>
              <a:t>Humidity</a:t>
            </a:r>
          </a:p>
          <a:p>
            <a:r>
              <a:rPr lang="en-US" dirty="0" smtClean="0"/>
              <a:t>Motion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Individually placed</a:t>
            </a:r>
          </a:p>
          <a:p>
            <a:r>
              <a:rPr lang="en-US" dirty="0" smtClean="0"/>
              <a:t>Zone placement</a:t>
            </a:r>
          </a:p>
          <a:p>
            <a:r>
              <a:rPr lang="en-US" dirty="0" smtClean="0"/>
              <a:t>Random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Wired</a:t>
            </a:r>
          </a:p>
          <a:p>
            <a:r>
              <a:rPr lang="en-US" dirty="0" smtClean="0"/>
              <a:t>Wireless</a:t>
            </a:r>
          </a:p>
          <a:p>
            <a:pPr lvl="1"/>
            <a:r>
              <a:rPr lang="en-US" dirty="0" smtClean="0"/>
              <a:t>Frequencies</a:t>
            </a:r>
          </a:p>
          <a:p>
            <a:pPr lvl="1"/>
            <a:r>
              <a:rPr lang="en-US" dirty="0" smtClean="0"/>
              <a:t>Transmission Distance</a:t>
            </a:r>
          </a:p>
          <a:p>
            <a:pPr lvl="1"/>
            <a:r>
              <a:rPr lang="en-US" dirty="0" smtClean="0"/>
              <a:t>Antenna Size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Difficulties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</a:p>
          <a:p>
            <a:r>
              <a:rPr lang="en-US" dirty="0" smtClean="0"/>
              <a:t>Transmission Security</a:t>
            </a:r>
          </a:p>
          <a:p>
            <a:r>
              <a:rPr lang="en-US" dirty="0" smtClean="0"/>
              <a:t>Environment</a:t>
            </a:r>
          </a:p>
          <a:p>
            <a:pPr lvl="1"/>
            <a:r>
              <a:rPr lang="en-US" dirty="0" smtClean="0"/>
              <a:t>Terrain</a:t>
            </a:r>
          </a:p>
          <a:p>
            <a:pPr lvl="1"/>
            <a:r>
              <a:rPr lang="en-US" dirty="0" smtClean="0"/>
              <a:t>Interference</a:t>
            </a:r>
          </a:p>
          <a:p>
            <a:pPr lvl="1"/>
            <a:r>
              <a:rPr lang="en-US" dirty="0" smtClean="0"/>
              <a:t>Jamming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029200" y="1143000"/>
            <a:ext cx="381000" cy="2209800"/>
          </a:xfrm>
          <a:prstGeom prst="rect">
            <a:avLst/>
          </a:prstGeom>
          <a:solidFill>
            <a:srgbClr val="733E17"/>
          </a:solidFill>
          <a:ln>
            <a:solidFill>
              <a:srgbClr val="733E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-685800" y="304800"/>
            <a:ext cx="2971800" cy="2971800"/>
          </a:xfrm>
          <a:prstGeom prst="ellipse">
            <a:avLst/>
          </a:prstGeom>
          <a:solidFill>
            <a:schemeClr val="accent1">
              <a:alpha val="30000"/>
            </a:schemeClr>
          </a:solidFill>
          <a:ln w="25400">
            <a:solidFill>
              <a:srgbClr val="4F74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1981200" y="304800"/>
            <a:ext cx="2971800" cy="2971800"/>
          </a:xfrm>
          <a:prstGeom prst="ellipse">
            <a:avLst/>
          </a:prstGeom>
          <a:solidFill>
            <a:schemeClr val="accent1">
              <a:alpha val="30000"/>
            </a:schemeClr>
          </a:solidFill>
          <a:ln w="25400">
            <a:solidFill>
              <a:srgbClr val="4F74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181600" y="304800"/>
            <a:ext cx="2971800" cy="2971800"/>
          </a:xfrm>
          <a:prstGeom prst="ellipse">
            <a:avLst/>
          </a:prstGeom>
          <a:solidFill>
            <a:schemeClr val="accent1">
              <a:alpha val="30000"/>
            </a:schemeClr>
          </a:solidFill>
          <a:ln w="25400">
            <a:solidFill>
              <a:srgbClr val="4F74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5181600" y="2438400"/>
            <a:ext cx="2971800" cy="2971800"/>
          </a:xfrm>
          <a:prstGeom prst="ellipse">
            <a:avLst/>
          </a:prstGeom>
          <a:solidFill>
            <a:schemeClr val="accent1">
              <a:alpha val="30000"/>
            </a:schemeClr>
          </a:solidFill>
          <a:ln w="25400">
            <a:solidFill>
              <a:srgbClr val="4F74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581400" y="3581400"/>
            <a:ext cx="2971800" cy="2971800"/>
          </a:xfrm>
          <a:prstGeom prst="ellipse">
            <a:avLst/>
          </a:prstGeom>
          <a:solidFill>
            <a:schemeClr val="accent1">
              <a:alpha val="30000"/>
            </a:schemeClr>
          </a:solidFill>
          <a:ln w="25400">
            <a:solidFill>
              <a:srgbClr val="4F74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457200" y="3581400"/>
            <a:ext cx="2971800" cy="2971800"/>
          </a:xfrm>
          <a:prstGeom prst="ellipse">
            <a:avLst/>
          </a:prstGeom>
          <a:solidFill>
            <a:schemeClr val="accent1">
              <a:alpha val="30000"/>
            </a:schemeClr>
          </a:solidFill>
          <a:ln w="25400">
            <a:solidFill>
              <a:srgbClr val="4F74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-685800" y="2133600"/>
            <a:ext cx="2971800" cy="2971800"/>
          </a:xfrm>
          <a:prstGeom prst="ellipse">
            <a:avLst/>
          </a:prstGeom>
          <a:solidFill>
            <a:schemeClr val="accent1">
              <a:alpha val="30000"/>
            </a:schemeClr>
          </a:solidFill>
          <a:ln w="25400">
            <a:solidFill>
              <a:srgbClr val="4F74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Solution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191000" y="3352800"/>
            <a:ext cx="1295400" cy="1066800"/>
            <a:chOff x="2971800" y="3276600"/>
            <a:chExt cx="1295400" cy="1066800"/>
          </a:xfrm>
        </p:grpSpPr>
        <p:sp>
          <p:nvSpPr>
            <p:cNvPr id="4" name="Rectangle 3"/>
            <p:cNvSpPr/>
            <p:nvPr/>
          </p:nvSpPr>
          <p:spPr>
            <a:xfrm>
              <a:off x="2971800" y="3276600"/>
              <a:ext cx="1295400" cy="1066800"/>
            </a:xfrm>
            <a:prstGeom prst="rect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971800" y="36576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Facility</a:t>
              </a:r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04800" y="1295400"/>
            <a:ext cx="6858000" cy="4267200"/>
            <a:chOff x="2971800" y="3276600"/>
            <a:chExt cx="1295400" cy="1066800"/>
          </a:xfrm>
        </p:grpSpPr>
        <p:sp>
          <p:nvSpPr>
            <p:cNvPr id="8" name="Rectangle 7"/>
            <p:cNvSpPr/>
            <p:nvPr/>
          </p:nvSpPr>
          <p:spPr>
            <a:xfrm>
              <a:off x="2971800" y="3276600"/>
              <a:ext cx="1295400" cy="10668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971800" y="3278329"/>
              <a:ext cx="1295400" cy="112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Perimeter</a:t>
              </a:r>
              <a:endParaRPr lang="en-US" dirty="0"/>
            </a:p>
          </p:txBody>
        </p:sp>
      </p:grpSp>
      <p:sp>
        <p:nvSpPr>
          <p:cNvPr id="11" name="Oval 10"/>
          <p:cNvSpPr/>
          <p:nvPr/>
        </p:nvSpPr>
        <p:spPr>
          <a:xfrm>
            <a:off x="457200" y="5943600"/>
            <a:ext cx="228600" cy="228600"/>
          </a:xfrm>
          <a:prstGeom prst="ellipse">
            <a:avLst/>
          </a:prstGeom>
          <a:solidFill>
            <a:srgbClr val="4F7480"/>
          </a:solidFill>
          <a:ln>
            <a:solidFill>
              <a:srgbClr val="4F74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457200" y="5638800"/>
            <a:ext cx="228600" cy="228600"/>
          </a:xfrm>
          <a:prstGeom prst="triangle">
            <a:avLst/>
          </a:prstGeom>
          <a:solidFill>
            <a:srgbClr val="4F7480"/>
          </a:solidFill>
          <a:ln>
            <a:solidFill>
              <a:srgbClr val="4F74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7200" y="6248400"/>
            <a:ext cx="228600" cy="228600"/>
          </a:xfrm>
          <a:prstGeom prst="rect">
            <a:avLst/>
          </a:prstGeom>
          <a:solidFill>
            <a:srgbClr val="4F7480"/>
          </a:solidFill>
          <a:ln>
            <a:solidFill>
              <a:srgbClr val="4F74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62000" y="5562600"/>
            <a:ext cx="1779077" cy="10259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dirty="0" smtClean="0"/>
              <a:t>Proximity</a:t>
            </a:r>
          </a:p>
          <a:p>
            <a:pPr>
              <a:spcAft>
                <a:spcPts val="300"/>
              </a:spcAft>
            </a:pPr>
            <a:r>
              <a:rPr lang="en-US" dirty="0" smtClean="0"/>
              <a:t>Video</a:t>
            </a:r>
          </a:p>
          <a:p>
            <a:pPr>
              <a:spcAft>
                <a:spcPts val="300"/>
              </a:spcAft>
            </a:pPr>
            <a:r>
              <a:rPr lang="en-US" dirty="0" smtClean="0"/>
              <a:t>Transport Node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828800" y="4953000"/>
            <a:ext cx="228600" cy="228600"/>
          </a:xfrm>
          <a:prstGeom prst="rect">
            <a:avLst/>
          </a:prstGeom>
          <a:solidFill>
            <a:srgbClr val="4F7480"/>
          </a:solidFill>
          <a:ln>
            <a:solidFill>
              <a:srgbClr val="4F74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953000" y="4953000"/>
            <a:ext cx="228600" cy="228600"/>
          </a:xfrm>
          <a:prstGeom prst="rect">
            <a:avLst/>
          </a:prstGeom>
          <a:solidFill>
            <a:srgbClr val="4F7480"/>
          </a:solidFill>
          <a:ln>
            <a:solidFill>
              <a:srgbClr val="4F74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553200" y="3810000"/>
            <a:ext cx="228600" cy="228600"/>
          </a:xfrm>
          <a:prstGeom prst="rect">
            <a:avLst/>
          </a:prstGeom>
          <a:solidFill>
            <a:srgbClr val="4F7480"/>
          </a:solidFill>
          <a:ln>
            <a:solidFill>
              <a:srgbClr val="4F74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553200" y="1676400"/>
            <a:ext cx="228600" cy="228600"/>
          </a:xfrm>
          <a:prstGeom prst="rect">
            <a:avLst/>
          </a:prstGeom>
          <a:solidFill>
            <a:srgbClr val="4F7480"/>
          </a:solidFill>
          <a:ln>
            <a:solidFill>
              <a:srgbClr val="4F74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352800" y="1676400"/>
            <a:ext cx="228600" cy="228600"/>
          </a:xfrm>
          <a:prstGeom prst="rect">
            <a:avLst/>
          </a:prstGeom>
          <a:solidFill>
            <a:srgbClr val="4F7480"/>
          </a:solidFill>
          <a:ln>
            <a:solidFill>
              <a:srgbClr val="4F74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85800" y="1676400"/>
            <a:ext cx="228600" cy="228600"/>
          </a:xfrm>
          <a:prstGeom prst="rect">
            <a:avLst/>
          </a:prstGeom>
          <a:solidFill>
            <a:srgbClr val="4F7480"/>
          </a:solidFill>
          <a:ln>
            <a:solidFill>
              <a:srgbClr val="4F74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85800" y="3505200"/>
            <a:ext cx="228600" cy="228600"/>
          </a:xfrm>
          <a:prstGeom prst="rect">
            <a:avLst/>
          </a:prstGeom>
          <a:solidFill>
            <a:srgbClr val="4F7480"/>
          </a:solidFill>
          <a:ln>
            <a:solidFill>
              <a:srgbClr val="4F74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>
            <a:off x="533400" y="5257800"/>
            <a:ext cx="228600" cy="228600"/>
          </a:xfrm>
          <a:prstGeom prst="triangle">
            <a:avLst/>
          </a:prstGeom>
          <a:solidFill>
            <a:srgbClr val="4F7480"/>
          </a:solidFill>
          <a:ln>
            <a:solidFill>
              <a:srgbClr val="4F74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Isosceles Triangle 23"/>
          <p:cNvSpPr/>
          <p:nvPr/>
        </p:nvSpPr>
        <p:spPr>
          <a:xfrm>
            <a:off x="1371600" y="5257800"/>
            <a:ext cx="228600" cy="228600"/>
          </a:xfrm>
          <a:prstGeom prst="triangle">
            <a:avLst/>
          </a:prstGeom>
          <a:solidFill>
            <a:srgbClr val="4F7480"/>
          </a:solidFill>
          <a:ln>
            <a:solidFill>
              <a:srgbClr val="4F74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Isosceles Triangle 24"/>
          <p:cNvSpPr/>
          <p:nvPr/>
        </p:nvSpPr>
        <p:spPr>
          <a:xfrm>
            <a:off x="2362200" y="5257800"/>
            <a:ext cx="228600" cy="228600"/>
          </a:xfrm>
          <a:prstGeom prst="triangle">
            <a:avLst/>
          </a:prstGeom>
          <a:solidFill>
            <a:srgbClr val="4F7480"/>
          </a:solidFill>
          <a:ln>
            <a:solidFill>
              <a:srgbClr val="4F74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Isosceles Triangle 25"/>
          <p:cNvSpPr/>
          <p:nvPr/>
        </p:nvSpPr>
        <p:spPr>
          <a:xfrm>
            <a:off x="3581400" y="5257800"/>
            <a:ext cx="228600" cy="228600"/>
          </a:xfrm>
          <a:prstGeom prst="triangle">
            <a:avLst/>
          </a:prstGeom>
          <a:solidFill>
            <a:srgbClr val="4F7480"/>
          </a:solidFill>
          <a:ln>
            <a:solidFill>
              <a:srgbClr val="4F74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Isosceles Triangle 26"/>
          <p:cNvSpPr/>
          <p:nvPr/>
        </p:nvSpPr>
        <p:spPr>
          <a:xfrm>
            <a:off x="4572000" y="5257800"/>
            <a:ext cx="228600" cy="228600"/>
          </a:xfrm>
          <a:prstGeom prst="triangle">
            <a:avLst/>
          </a:prstGeom>
          <a:solidFill>
            <a:srgbClr val="4F7480"/>
          </a:solidFill>
          <a:ln>
            <a:solidFill>
              <a:srgbClr val="4F74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Isosceles Triangle 27"/>
          <p:cNvSpPr/>
          <p:nvPr/>
        </p:nvSpPr>
        <p:spPr>
          <a:xfrm>
            <a:off x="5638800" y="5257800"/>
            <a:ext cx="228600" cy="228600"/>
          </a:xfrm>
          <a:prstGeom prst="triangle">
            <a:avLst/>
          </a:prstGeom>
          <a:solidFill>
            <a:srgbClr val="4F7480"/>
          </a:solidFill>
          <a:ln>
            <a:solidFill>
              <a:srgbClr val="4F74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Isosceles Triangle 28"/>
          <p:cNvSpPr/>
          <p:nvPr/>
        </p:nvSpPr>
        <p:spPr>
          <a:xfrm>
            <a:off x="6858000" y="5105400"/>
            <a:ext cx="228600" cy="228600"/>
          </a:xfrm>
          <a:prstGeom prst="triangle">
            <a:avLst/>
          </a:prstGeom>
          <a:solidFill>
            <a:srgbClr val="4F7480"/>
          </a:solidFill>
          <a:ln>
            <a:solidFill>
              <a:srgbClr val="4F74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Isosceles Triangle 29"/>
          <p:cNvSpPr/>
          <p:nvPr/>
        </p:nvSpPr>
        <p:spPr>
          <a:xfrm>
            <a:off x="6858000" y="4343400"/>
            <a:ext cx="228600" cy="228600"/>
          </a:xfrm>
          <a:prstGeom prst="triangle">
            <a:avLst/>
          </a:prstGeom>
          <a:solidFill>
            <a:srgbClr val="4F7480"/>
          </a:solidFill>
          <a:ln>
            <a:solidFill>
              <a:srgbClr val="4F74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Isosceles Triangle 30"/>
          <p:cNvSpPr/>
          <p:nvPr/>
        </p:nvSpPr>
        <p:spPr>
          <a:xfrm>
            <a:off x="6858000" y="3429000"/>
            <a:ext cx="228600" cy="228600"/>
          </a:xfrm>
          <a:prstGeom prst="triangle">
            <a:avLst/>
          </a:prstGeom>
          <a:solidFill>
            <a:srgbClr val="4F7480"/>
          </a:solidFill>
          <a:ln>
            <a:solidFill>
              <a:srgbClr val="4F74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Isosceles Triangle 31"/>
          <p:cNvSpPr/>
          <p:nvPr/>
        </p:nvSpPr>
        <p:spPr>
          <a:xfrm>
            <a:off x="6858000" y="2514600"/>
            <a:ext cx="228600" cy="228600"/>
          </a:xfrm>
          <a:prstGeom prst="triangle">
            <a:avLst/>
          </a:prstGeom>
          <a:solidFill>
            <a:srgbClr val="4F7480"/>
          </a:solidFill>
          <a:ln>
            <a:solidFill>
              <a:srgbClr val="4F74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Isosceles Triangle 32"/>
          <p:cNvSpPr/>
          <p:nvPr/>
        </p:nvSpPr>
        <p:spPr>
          <a:xfrm>
            <a:off x="6858000" y="1371600"/>
            <a:ext cx="228600" cy="228600"/>
          </a:xfrm>
          <a:prstGeom prst="triangle">
            <a:avLst/>
          </a:prstGeom>
          <a:solidFill>
            <a:srgbClr val="4F7480"/>
          </a:solidFill>
          <a:ln>
            <a:solidFill>
              <a:srgbClr val="4F74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Isosceles Triangle 33"/>
          <p:cNvSpPr/>
          <p:nvPr/>
        </p:nvSpPr>
        <p:spPr>
          <a:xfrm>
            <a:off x="5562600" y="1371600"/>
            <a:ext cx="228600" cy="228600"/>
          </a:xfrm>
          <a:prstGeom prst="triangle">
            <a:avLst/>
          </a:prstGeom>
          <a:solidFill>
            <a:srgbClr val="4F7480"/>
          </a:solidFill>
          <a:ln>
            <a:solidFill>
              <a:srgbClr val="4F74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Isosceles Triangle 34"/>
          <p:cNvSpPr/>
          <p:nvPr/>
        </p:nvSpPr>
        <p:spPr>
          <a:xfrm>
            <a:off x="4343400" y="1371600"/>
            <a:ext cx="228600" cy="228600"/>
          </a:xfrm>
          <a:prstGeom prst="triangle">
            <a:avLst/>
          </a:prstGeom>
          <a:solidFill>
            <a:srgbClr val="4F7480"/>
          </a:solidFill>
          <a:ln>
            <a:solidFill>
              <a:srgbClr val="4F74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Isosceles Triangle 35"/>
          <p:cNvSpPr/>
          <p:nvPr/>
        </p:nvSpPr>
        <p:spPr>
          <a:xfrm>
            <a:off x="3429000" y="1371600"/>
            <a:ext cx="228600" cy="228600"/>
          </a:xfrm>
          <a:prstGeom prst="triangle">
            <a:avLst/>
          </a:prstGeom>
          <a:solidFill>
            <a:srgbClr val="4F7480"/>
          </a:solidFill>
          <a:ln>
            <a:solidFill>
              <a:srgbClr val="4F74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Isosceles Triangle 36"/>
          <p:cNvSpPr/>
          <p:nvPr/>
        </p:nvSpPr>
        <p:spPr>
          <a:xfrm>
            <a:off x="2438400" y="1371600"/>
            <a:ext cx="228600" cy="228600"/>
          </a:xfrm>
          <a:prstGeom prst="triangle">
            <a:avLst/>
          </a:prstGeom>
          <a:solidFill>
            <a:srgbClr val="4F7480"/>
          </a:solidFill>
          <a:ln>
            <a:solidFill>
              <a:srgbClr val="4F74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Isosceles Triangle 37"/>
          <p:cNvSpPr/>
          <p:nvPr/>
        </p:nvSpPr>
        <p:spPr>
          <a:xfrm>
            <a:off x="1524000" y="1371600"/>
            <a:ext cx="228600" cy="228600"/>
          </a:xfrm>
          <a:prstGeom prst="triangle">
            <a:avLst/>
          </a:prstGeom>
          <a:solidFill>
            <a:srgbClr val="4F7480"/>
          </a:solidFill>
          <a:ln>
            <a:solidFill>
              <a:srgbClr val="4F74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Isosceles Triangle 38"/>
          <p:cNvSpPr/>
          <p:nvPr/>
        </p:nvSpPr>
        <p:spPr>
          <a:xfrm>
            <a:off x="381000" y="1676400"/>
            <a:ext cx="228600" cy="228600"/>
          </a:xfrm>
          <a:prstGeom prst="triangle">
            <a:avLst/>
          </a:prstGeom>
          <a:solidFill>
            <a:srgbClr val="4F7480"/>
          </a:solidFill>
          <a:ln>
            <a:solidFill>
              <a:srgbClr val="4F74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Isosceles Triangle 39"/>
          <p:cNvSpPr/>
          <p:nvPr/>
        </p:nvSpPr>
        <p:spPr>
          <a:xfrm>
            <a:off x="381000" y="2590800"/>
            <a:ext cx="228600" cy="228600"/>
          </a:xfrm>
          <a:prstGeom prst="triangle">
            <a:avLst/>
          </a:prstGeom>
          <a:solidFill>
            <a:srgbClr val="4F7480"/>
          </a:solidFill>
          <a:ln>
            <a:solidFill>
              <a:srgbClr val="4F74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Isosceles Triangle 40"/>
          <p:cNvSpPr/>
          <p:nvPr/>
        </p:nvSpPr>
        <p:spPr>
          <a:xfrm>
            <a:off x="381000" y="3505200"/>
            <a:ext cx="228600" cy="228600"/>
          </a:xfrm>
          <a:prstGeom prst="triangle">
            <a:avLst/>
          </a:prstGeom>
          <a:solidFill>
            <a:srgbClr val="4F7480"/>
          </a:solidFill>
          <a:ln>
            <a:solidFill>
              <a:srgbClr val="4F74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Isosceles Triangle 41"/>
          <p:cNvSpPr/>
          <p:nvPr/>
        </p:nvSpPr>
        <p:spPr>
          <a:xfrm>
            <a:off x="381000" y="4419600"/>
            <a:ext cx="228600" cy="228600"/>
          </a:xfrm>
          <a:prstGeom prst="triangle">
            <a:avLst/>
          </a:prstGeom>
          <a:solidFill>
            <a:srgbClr val="4F7480"/>
          </a:solidFill>
          <a:ln>
            <a:solidFill>
              <a:srgbClr val="4F74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4648200" y="1219200"/>
            <a:ext cx="228600" cy="228600"/>
          </a:xfrm>
          <a:prstGeom prst="ellipse">
            <a:avLst/>
          </a:prstGeom>
          <a:solidFill>
            <a:srgbClr val="4F7480"/>
          </a:solidFill>
          <a:ln>
            <a:solidFill>
              <a:srgbClr val="4F74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hape 47"/>
          <p:cNvCxnSpPr>
            <a:stCxn id="15" idx="0"/>
            <a:endCxn id="5" idx="1"/>
          </p:cNvCxnSpPr>
          <p:nvPr/>
        </p:nvCxnSpPr>
        <p:spPr>
          <a:xfrm rot="5400000" flipH="1" flipV="1">
            <a:off x="2549783" y="3311783"/>
            <a:ext cx="1034534" cy="2247900"/>
          </a:xfrm>
          <a:prstGeom prst="bentConnector2">
            <a:avLst/>
          </a:prstGeom>
          <a:ln w="25400">
            <a:solidFill>
              <a:srgbClr val="4F74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stCxn id="21" idx="3"/>
            <a:endCxn id="5" idx="1"/>
          </p:cNvCxnSpPr>
          <p:nvPr/>
        </p:nvCxnSpPr>
        <p:spPr>
          <a:xfrm>
            <a:off x="914400" y="3619500"/>
            <a:ext cx="3276600" cy="298966"/>
          </a:xfrm>
          <a:prstGeom prst="bentConnector3">
            <a:avLst>
              <a:gd name="adj1" fmla="val 31257"/>
            </a:avLst>
          </a:prstGeom>
          <a:ln w="25400">
            <a:solidFill>
              <a:srgbClr val="4F74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16" idx="0"/>
            <a:endCxn id="4" idx="2"/>
          </p:cNvCxnSpPr>
          <p:nvPr/>
        </p:nvCxnSpPr>
        <p:spPr>
          <a:xfrm rot="16200000" flipV="1">
            <a:off x="4686300" y="4572000"/>
            <a:ext cx="533400" cy="228600"/>
          </a:xfrm>
          <a:prstGeom prst="bentConnector3">
            <a:avLst>
              <a:gd name="adj1" fmla="val 50000"/>
            </a:avLst>
          </a:prstGeom>
          <a:ln w="25400">
            <a:solidFill>
              <a:srgbClr val="4F74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hape 56"/>
          <p:cNvCxnSpPr>
            <a:stCxn id="20" idx="3"/>
            <a:endCxn id="4" idx="0"/>
          </p:cNvCxnSpPr>
          <p:nvPr/>
        </p:nvCxnSpPr>
        <p:spPr>
          <a:xfrm>
            <a:off x="914400" y="1790700"/>
            <a:ext cx="3924300" cy="1562100"/>
          </a:xfrm>
          <a:prstGeom prst="bentConnector2">
            <a:avLst/>
          </a:prstGeom>
          <a:ln w="25400">
            <a:solidFill>
              <a:srgbClr val="4F74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hape 58"/>
          <p:cNvCxnSpPr>
            <a:stCxn id="18" idx="2"/>
            <a:endCxn id="5" idx="3"/>
          </p:cNvCxnSpPr>
          <p:nvPr/>
        </p:nvCxnSpPr>
        <p:spPr>
          <a:xfrm rot="5400000">
            <a:off x="5070217" y="2321183"/>
            <a:ext cx="2013466" cy="1181100"/>
          </a:xfrm>
          <a:prstGeom prst="bentConnector2">
            <a:avLst/>
          </a:prstGeom>
          <a:ln w="25400">
            <a:solidFill>
              <a:srgbClr val="4F74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/>
              <a:t>[1] Fisher, P., </a:t>
            </a:r>
            <a:r>
              <a:rPr lang="en-US" sz="1400" dirty="0" err="1" smtClean="0"/>
              <a:t>Moffatt</a:t>
            </a:r>
            <a:r>
              <a:rPr lang="en-US" sz="1400" dirty="0" smtClean="0"/>
              <a:t>, R., </a:t>
            </a:r>
            <a:r>
              <a:rPr lang="en-US" sz="1400" dirty="0" err="1" smtClean="0"/>
              <a:t>Soljacic</a:t>
            </a:r>
            <a:r>
              <a:rPr lang="en-US" sz="1400" dirty="0" smtClean="0"/>
              <a:t>, M., </a:t>
            </a:r>
            <a:r>
              <a:rPr lang="en-US" sz="1400" dirty="0" err="1" smtClean="0"/>
              <a:t>Kurs</a:t>
            </a:r>
            <a:r>
              <a:rPr lang="en-US" sz="1400" dirty="0" smtClean="0"/>
              <a:t>, A., </a:t>
            </a:r>
            <a:r>
              <a:rPr lang="en-US" sz="1400" dirty="0" err="1" smtClean="0"/>
              <a:t>Joannopoulos</a:t>
            </a:r>
            <a:r>
              <a:rPr lang="en-US" sz="1400" dirty="0" smtClean="0"/>
              <a:t>, J., and </a:t>
            </a:r>
            <a:r>
              <a:rPr lang="en-US" sz="1400" dirty="0" err="1" smtClean="0"/>
              <a:t>Karalis</a:t>
            </a:r>
            <a:r>
              <a:rPr lang="en-US" sz="1400" dirty="0" smtClean="0"/>
              <a:t>, A. 2007. MIT Demonstrates Wireless Power Transfer. </a:t>
            </a:r>
            <a:r>
              <a:rPr lang="en-US" sz="1400" i="1" dirty="0" smtClean="0"/>
              <a:t>Science News</a:t>
            </a:r>
            <a:r>
              <a:rPr lang="en-US" sz="1400" dirty="0" smtClean="0"/>
              <a:t>. (Jun. 2007). </a:t>
            </a:r>
            <a:r>
              <a:rPr lang="en-US" sz="1400" u="sng" dirty="0" smtClean="0">
                <a:hlinkClick r:id="rId2"/>
              </a:rPr>
              <a:t>http://www.sciencedaily.com/releases/2007/06/070607171130.htm</a:t>
            </a:r>
            <a:r>
              <a:rPr lang="en-US" sz="1400" dirty="0" smtClean="0"/>
              <a:t>.</a:t>
            </a:r>
          </a:p>
          <a:p>
            <a:pPr>
              <a:buNone/>
            </a:pPr>
            <a:r>
              <a:rPr lang="en-US" sz="1400" dirty="0" smtClean="0"/>
              <a:t> </a:t>
            </a:r>
          </a:p>
          <a:p>
            <a:pPr>
              <a:buNone/>
            </a:pPr>
            <a:r>
              <a:rPr lang="en-US" sz="1400" dirty="0" smtClean="0"/>
              <a:t>[2] Hadley, F. 2007. Goodbye wires! </a:t>
            </a:r>
            <a:r>
              <a:rPr lang="en-US" sz="1400" i="1" dirty="0" smtClean="0"/>
              <a:t>MIT News</a:t>
            </a:r>
            <a:r>
              <a:rPr lang="en-US" sz="1400" dirty="0" smtClean="0"/>
              <a:t>. (Jun. 2007). </a:t>
            </a:r>
            <a:r>
              <a:rPr lang="en-US" sz="1400" u="sng" dirty="0" smtClean="0">
                <a:hlinkClick r:id="rId3"/>
              </a:rPr>
              <a:t>http://web.mit.edu/newsoffice/2007/wireless-0607.html</a:t>
            </a:r>
            <a:r>
              <a:rPr lang="en-US" sz="1400" dirty="0" smtClean="0"/>
              <a:t>.</a:t>
            </a:r>
          </a:p>
          <a:p>
            <a:pPr>
              <a:buNone/>
            </a:pPr>
            <a:r>
              <a:rPr lang="en-US" sz="1400" dirty="0" smtClean="0"/>
              <a:t> </a:t>
            </a:r>
          </a:p>
          <a:p>
            <a:pPr>
              <a:buNone/>
            </a:pPr>
            <a:r>
              <a:rPr lang="en-US" sz="1400" dirty="0" smtClean="0"/>
              <a:t>[3] </a:t>
            </a:r>
            <a:r>
              <a:rPr lang="en-US" sz="1400" dirty="0" err="1" smtClean="0"/>
              <a:t>Kurs</a:t>
            </a:r>
            <a:r>
              <a:rPr lang="en-US" sz="1400" dirty="0" smtClean="0"/>
              <a:t>, A., </a:t>
            </a:r>
            <a:r>
              <a:rPr lang="en-US" sz="1400" dirty="0" err="1" smtClean="0"/>
              <a:t>Karalis</a:t>
            </a:r>
            <a:r>
              <a:rPr lang="en-US" sz="1400" dirty="0" smtClean="0"/>
              <a:t>, A., </a:t>
            </a:r>
            <a:r>
              <a:rPr lang="en-US" sz="1400" dirty="0" err="1" smtClean="0"/>
              <a:t>Moffatt</a:t>
            </a:r>
            <a:r>
              <a:rPr lang="en-US" sz="1400" dirty="0" smtClean="0"/>
              <a:t>, R., </a:t>
            </a:r>
            <a:r>
              <a:rPr lang="en-US" sz="1400" dirty="0" err="1" smtClean="0"/>
              <a:t>Joannopoulos</a:t>
            </a:r>
            <a:r>
              <a:rPr lang="en-US" sz="1400" dirty="0" smtClean="0"/>
              <a:t>, J.D., Fisher, P., and </a:t>
            </a:r>
            <a:r>
              <a:rPr lang="en-US" sz="1400" dirty="0" err="1" smtClean="0"/>
              <a:t>Soljacic</a:t>
            </a:r>
            <a:r>
              <a:rPr lang="en-US" sz="1400" dirty="0" smtClean="0"/>
              <a:t>, M. 2007. Wireless Power Transfer via Strongly Coupled Magnetic Resonances. </a:t>
            </a:r>
            <a:r>
              <a:rPr lang="en-US" sz="1400" i="1" dirty="0" smtClean="0"/>
              <a:t>Science</a:t>
            </a:r>
            <a:r>
              <a:rPr lang="en-US" sz="1400" dirty="0" smtClean="0"/>
              <a:t>. (Jul. 2007). </a:t>
            </a:r>
            <a:r>
              <a:rPr lang="en-US" sz="1400" u="sng" dirty="0" smtClean="0">
                <a:hlinkClick r:id="rId4"/>
              </a:rPr>
              <a:t>http://www.sciencemag.org/cgi/rapidpdf/317/5834/83.pdf</a:t>
            </a:r>
            <a:r>
              <a:rPr lang="en-US" sz="1400" dirty="0" smtClean="0"/>
              <a:t>.</a:t>
            </a:r>
          </a:p>
          <a:p>
            <a:pPr>
              <a:buNone/>
            </a:pPr>
            <a:r>
              <a:rPr lang="en-US" sz="1400" dirty="0" smtClean="0"/>
              <a:t> </a:t>
            </a:r>
          </a:p>
          <a:p>
            <a:pPr>
              <a:buNone/>
            </a:pPr>
            <a:r>
              <a:rPr lang="en-US" sz="1400" dirty="0" smtClean="0"/>
              <a:t>[4] Lewis, F.L. 2004. Wireless Sensor Networks. </a:t>
            </a:r>
            <a:r>
              <a:rPr lang="en-US" sz="1400" u="sng" dirty="0" smtClean="0">
                <a:hlinkClick r:id="rId5"/>
              </a:rPr>
              <a:t>http://arri.uta.edu/acs/networks/WirelessSensorNetChap04.pdf</a:t>
            </a:r>
            <a:r>
              <a:rPr lang="en-US" sz="1400" dirty="0" smtClean="0"/>
              <a:t>.</a:t>
            </a:r>
          </a:p>
          <a:p>
            <a:pPr>
              <a:buNone/>
            </a:pPr>
            <a:r>
              <a:rPr lang="en-US" sz="1400" dirty="0" smtClean="0"/>
              <a:t> </a:t>
            </a:r>
          </a:p>
          <a:p>
            <a:pPr>
              <a:buNone/>
            </a:pPr>
            <a:r>
              <a:rPr lang="en-US" sz="1400" dirty="0" smtClean="0"/>
              <a:t>[5] Spring, T. 2007. “</a:t>
            </a:r>
            <a:r>
              <a:rPr lang="en-US" sz="1400" dirty="0" err="1" smtClean="0"/>
              <a:t>WiTricity</a:t>
            </a:r>
            <a:r>
              <a:rPr lang="en-US" sz="1400" dirty="0" smtClean="0"/>
              <a:t>” Delivers Wireless Power Transmission. </a:t>
            </a:r>
            <a:r>
              <a:rPr lang="en-US" sz="1400" i="1" dirty="0" smtClean="0"/>
              <a:t>Today @ PC World</a:t>
            </a:r>
            <a:r>
              <a:rPr lang="en-US" sz="1400" dirty="0" smtClean="0"/>
              <a:t>. (Jun. 2007). </a:t>
            </a:r>
            <a:r>
              <a:rPr lang="en-US" sz="1400" u="sng" dirty="0" smtClean="0">
                <a:hlinkClick r:id="rId6"/>
              </a:rPr>
              <a:t>http://blogs.pcworld.com/staffblog/archives/004605.html</a:t>
            </a:r>
            <a:r>
              <a:rPr lang="en-US" sz="1400" dirty="0" smtClean="0"/>
              <a:t>.</a:t>
            </a:r>
          </a:p>
          <a:p>
            <a:pPr>
              <a:buNone/>
            </a:pPr>
            <a:r>
              <a:rPr lang="en-US" sz="1400" dirty="0" smtClean="0"/>
              <a:t> </a:t>
            </a:r>
          </a:p>
          <a:p>
            <a:pPr>
              <a:buNone/>
            </a:pPr>
            <a:r>
              <a:rPr lang="en-US" sz="1400" dirty="0" smtClean="0"/>
              <a:t>[6] Wikipedia. 2010. </a:t>
            </a:r>
            <a:r>
              <a:rPr lang="en-US" sz="1400" i="1" dirty="0" smtClean="0"/>
              <a:t>Wireless Sensor Network</a:t>
            </a:r>
            <a:r>
              <a:rPr lang="en-US" sz="1400" dirty="0" smtClean="0"/>
              <a:t>. </a:t>
            </a:r>
            <a:r>
              <a:rPr lang="en-US" sz="1400" u="sng" dirty="0" smtClean="0">
                <a:hlinkClick r:id="rId7"/>
              </a:rPr>
              <a:t>http://en.wikipedia.org/wiki/Wireless_sensor_network</a:t>
            </a:r>
            <a:r>
              <a:rPr lang="en-US" sz="1400" dirty="0" smtClean="0"/>
              <a:t>.</a:t>
            </a:r>
          </a:p>
          <a:p>
            <a:pPr>
              <a:buNone/>
            </a:pP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Questions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161</TotalTime>
  <Words>116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Critical Site Security Through Wireless Sensors</vt:lpstr>
      <vt:lpstr>Outline</vt:lpstr>
      <vt:lpstr>Types of Sensors</vt:lpstr>
      <vt:lpstr>Deployment Methods</vt:lpstr>
      <vt:lpstr>Data Transport</vt:lpstr>
      <vt:lpstr>Common Difficulties</vt:lpstr>
      <vt:lpstr>Possible Solution</vt:lpstr>
      <vt:lpstr>References</vt:lpstr>
      <vt:lpstr>Questions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Site Security Through Wireless Sensors</dc:title>
  <dc:creator>Braden Anderson</dc:creator>
  <cp:lastModifiedBy>Braden Anderson</cp:lastModifiedBy>
  <cp:revision>22</cp:revision>
  <dcterms:created xsi:type="dcterms:W3CDTF">2010-04-27T03:03:08Z</dcterms:created>
  <dcterms:modified xsi:type="dcterms:W3CDTF">2010-05-05T04:40:36Z</dcterms:modified>
</cp:coreProperties>
</file>